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notesMasterIdLst>
    <p:notesMasterId r:id="rId18"/>
  </p:notesMasterIdLst>
  <p:handoutMasterIdLst>
    <p:handoutMasterId r:id="rId19"/>
  </p:handoutMasterIdLst>
  <p:sldIdLst>
    <p:sldId id="264" r:id="rId6"/>
    <p:sldId id="275" r:id="rId7"/>
    <p:sldId id="256" r:id="rId8"/>
    <p:sldId id="262" r:id="rId9"/>
    <p:sldId id="278" r:id="rId10"/>
    <p:sldId id="265" r:id="rId11"/>
    <p:sldId id="272" r:id="rId12"/>
    <p:sldId id="266" r:id="rId13"/>
    <p:sldId id="273" r:id="rId14"/>
    <p:sldId id="267" r:id="rId15"/>
    <p:sldId id="269" r:id="rId16"/>
    <p:sldId id="276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wert, Anthony S CIV" initials="WASC" lastIdx="1" clrIdx="0">
    <p:extLst>
      <p:ext uri="{19B8F6BF-5375-455C-9EA6-DF929625EA0E}">
        <p15:presenceInfo xmlns:p15="http://schemas.microsoft.com/office/powerpoint/2012/main" userId="S-1-5-21-4290293029-226652851-1696308051-890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85079-D8E5-46B6-AE20-C86BB9971D68}" v="467" dt="2024-04-02T18:19:34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4" autoAdjust="0"/>
    <p:restoredTop sz="94660"/>
  </p:normalViewPr>
  <p:slideViewPr>
    <p:cSldViewPr>
      <p:cViewPr varScale="1">
        <p:scale>
          <a:sx n="105" d="100"/>
          <a:sy n="105" d="100"/>
        </p:scale>
        <p:origin x="23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22210810605195E-2"/>
          <c:y val="2.7119529347400039E-2"/>
          <c:w val="0.9268773375984251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  <c:pt idx="3">
                  <c:v>2020-2023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210</c:v>
                </c:pt>
                <c:pt idx="1">
                  <c:v>108</c:v>
                </c:pt>
                <c:pt idx="2">
                  <c:v>63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C-4C6F-967C-2DEB3C54D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281016"/>
        <c:axId val="396283640"/>
      </c:barChart>
      <c:catAx>
        <c:axId val="39628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640"/>
        <c:crosses val="autoZero"/>
        <c:auto val="1"/>
        <c:lblAlgn val="ctr"/>
        <c:lblOffset val="100"/>
        <c:noMultiLvlLbl val="0"/>
      </c:catAx>
      <c:valAx>
        <c:axId val="396283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1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Alaska “Operational” Commercial Fishing Fatalities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Fiscal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FY-11</c:v>
                </c:pt>
                <c:pt idx="1">
                  <c:v>FY-12</c:v>
                </c:pt>
                <c:pt idx="2">
                  <c:v>FY-13</c:v>
                </c:pt>
                <c:pt idx="3">
                  <c:v>FY-14</c:v>
                </c:pt>
                <c:pt idx="4">
                  <c:v>FY-15</c:v>
                </c:pt>
                <c:pt idx="5">
                  <c:v>FY-16</c:v>
                </c:pt>
                <c:pt idx="6">
                  <c:v>FY-17</c:v>
                </c:pt>
                <c:pt idx="7">
                  <c:v>FY-18</c:v>
                </c:pt>
                <c:pt idx="8">
                  <c:v>FY-19</c:v>
                </c:pt>
                <c:pt idx="9">
                  <c:v>FY-20</c:v>
                </c:pt>
                <c:pt idx="10">
                  <c:v>FY-21</c:v>
                </c:pt>
                <c:pt idx="11">
                  <c:v>FY-22</c:v>
                </c:pt>
                <c:pt idx="12">
                  <c:v>FY-23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0</c:v>
                </c:pt>
                <c:pt idx="5">
                  <c:v>2</c:v>
                </c:pt>
                <c:pt idx="6">
                  <c:v>10</c:v>
                </c:pt>
                <c:pt idx="7">
                  <c:v>10</c:v>
                </c:pt>
                <c:pt idx="8">
                  <c:v>2</c:v>
                </c:pt>
                <c:pt idx="9">
                  <c:v>7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A-4BA0-92DD-C8DAE8036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1497080"/>
        <c:axId val="721500360"/>
      </c:barChart>
      <c:catAx>
        <c:axId val="72149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00360"/>
        <c:crosses val="autoZero"/>
        <c:auto val="1"/>
        <c:lblAlgn val="ctr"/>
        <c:lblOffset val="100"/>
        <c:noMultiLvlLbl val="0"/>
      </c:catAx>
      <c:valAx>
        <c:axId val="72150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49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0.1539</cdr:x>
      <cdr:y>0.10249</cdr:y>
    </cdr:from>
    <cdr:to>
      <cdr:x>0.203</cdr:x>
      <cdr:y>0.15793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8347" y="446603"/>
          <a:ext cx="516316" cy="24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210</a:t>
          </a:r>
        </a:p>
      </cdr:txBody>
    </cdr:sp>
  </cdr:relSizeAnchor>
  <cdr:relSizeAnchor xmlns:cdr="http://schemas.openxmlformats.org/drawingml/2006/chartDrawing">
    <cdr:from>
      <cdr:x>0.38717</cdr:x>
      <cdr:y>0.41738</cdr:y>
    </cdr:from>
    <cdr:to>
      <cdr:x>0.43267</cdr:x>
      <cdr:y>0.47486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1308" y="1818757"/>
          <a:ext cx="478460" cy="250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108</a:t>
          </a:r>
        </a:p>
      </cdr:txBody>
    </cdr:sp>
  </cdr:relSizeAnchor>
  <cdr:relSizeAnchor xmlns:cdr="http://schemas.openxmlformats.org/drawingml/2006/chartDrawing">
    <cdr:from>
      <cdr:x>0.6219</cdr:x>
      <cdr:y>0.55791</cdr:y>
    </cdr:from>
    <cdr:to>
      <cdr:x>0.66501</cdr:x>
      <cdr:y>0.60923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39636" y="2431102"/>
          <a:ext cx="453328" cy="22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63</a:t>
          </a:r>
        </a:p>
      </cdr:txBody>
    </cdr:sp>
  </cdr:relSizeAnchor>
  <cdr:relSizeAnchor xmlns:cdr="http://schemas.openxmlformats.org/drawingml/2006/chartDrawing">
    <cdr:from>
      <cdr:x>0.85907</cdr:x>
      <cdr:y>0.72909</cdr:y>
    </cdr:from>
    <cdr:to>
      <cdr:x>0.88738</cdr:x>
      <cdr:y>0.78427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033623" y="3177007"/>
          <a:ext cx="297697" cy="240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0.85652</cdr:x>
      <cdr:y>0.80535</cdr:y>
    </cdr:from>
    <cdr:to>
      <cdr:x>0.91932</cdr:x>
      <cdr:y>0.85898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E9CA058-7AC7-1E92-76DD-AA82C893B5DD}"/>
            </a:ext>
          </a:extLst>
        </cdr:cNvPr>
        <cdr:cNvSpPr txBox="1"/>
      </cdr:nvSpPr>
      <cdr:spPr>
        <a:xfrm xmlns:a="http://schemas.openxmlformats.org/drawingml/2006/main">
          <a:off x="9006840" y="3509335"/>
          <a:ext cx="660400" cy="233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0.20195</cdr:x>
      <cdr:y>0.12133</cdr:y>
    </cdr:from>
    <cdr:to>
      <cdr:x>0.90517</cdr:x>
      <cdr:y>0.72577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7719E4C9-7DB1-4148-E7BA-E709D0E44204}"/>
            </a:ext>
          </a:extLst>
        </cdr:cNvPr>
        <cdr:cNvCxnSpPr/>
      </cdr:nvCxnSpPr>
      <cdr:spPr>
        <a:xfrm xmlns:a="http://schemas.openxmlformats.org/drawingml/2006/main">
          <a:off x="2123661" y="528699"/>
          <a:ext cx="7394713" cy="26338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0.27214</cdr:x>
      <cdr:y>0.4459</cdr:y>
    </cdr:from>
    <cdr:to>
      <cdr:x>0.3591</cdr:x>
      <cdr:y>0.65574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A1C2E81-00E6-B28D-EB89-7DAF7B021756}"/>
            </a:ext>
          </a:extLst>
        </cdr:cNvPr>
        <cdr:cNvSpPr txBox="1"/>
      </cdr:nvSpPr>
      <cdr:spPr>
        <a:xfrm xmlns:a="http://schemas.openxmlformats.org/drawingml/2006/main">
          <a:off x="2861733" y="1943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0.03838</cdr:x>
      <cdr:y>0.79016</cdr:y>
    </cdr:from>
    <cdr:to>
      <cdr:x>0.12533</cdr:x>
      <cdr:y>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B26DCDC6-7F41-3D66-3EAF-BD262F79CF51}"/>
            </a:ext>
          </a:extLst>
        </cdr:cNvPr>
        <cdr:cNvSpPr txBox="1"/>
      </cdr:nvSpPr>
      <cdr:spPr>
        <a:xfrm xmlns:a="http://schemas.openxmlformats.org/drawingml/2006/main">
          <a:off x="302713" y="3524080"/>
          <a:ext cx="685748" cy="935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 dirty="0"/>
        </a:p>
        <a:p xmlns:a="http://schemas.openxmlformats.org/drawingml/2006/main">
          <a:endParaRPr lang="en-US" sz="1000" dirty="0"/>
        </a:p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0.29925</cdr:x>
      <cdr:y>0.80289</cdr:y>
    </cdr:from>
    <cdr:to>
      <cdr:x>0.58911</cdr:x>
      <cdr:y>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5BF12151-55BF-06E4-2D94-4DA90918E27D}"/>
            </a:ext>
          </a:extLst>
        </cdr:cNvPr>
        <cdr:cNvSpPr txBox="1"/>
      </cdr:nvSpPr>
      <cdr:spPr>
        <a:xfrm xmlns:a="http://schemas.openxmlformats.org/drawingml/2006/main">
          <a:off x="2360113" y="3580855"/>
          <a:ext cx="2286000" cy="87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  <a:p xmlns:a="http://schemas.openxmlformats.org/drawingml/2006/main">
          <a:br>
            <a:rPr lang="en-US" sz="900" dirty="0"/>
          </a:br>
          <a:endParaRPr lang="en-US" sz="900" dirty="0"/>
        </a:p>
      </cdr:txBody>
    </cdr:sp>
  </cdr:relSizeAnchor>
  <cdr:relSizeAnchor xmlns:cdr="http://schemas.openxmlformats.org/drawingml/2006/chartDrawing">
    <cdr:from>
      <cdr:x>0.54222</cdr:x>
      <cdr:y>0.80289</cdr:y>
    </cdr:from>
    <cdr:to>
      <cdr:x>0.62917</cdr:x>
      <cdr:y>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56A659E1-5A70-DBDE-E1FF-DE1C1A91DD86}"/>
            </a:ext>
          </a:extLst>
        </cdr:cNvPr>
        <cdr:cNvSpPr txBox="1"/>
      </cdr:nvSpPr>
      <cdr:spPr>
        <a:xfrm xmlns:a="http://schemas.openxmlformats.org/drawingml/2006/main">
          <a:off x="5701750" y="37247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0.12655</cdr:x>
      <cdr:y>0.84089</cdr:y>
    </cdr:from>
    <cdr:to>
      <cdr:x>0.21351</cdr:x>
      <cdr:y>0.8744</cdr:y>
    </cdr:to>
    <cdr:sp macro="" textlink="">
      <cdr:nvSpPr>
        <cdr:cNvPr id="12" name="Right Brace 11">
          <a:extLst xmlns:a="http://schemas.openxmlformats.org/drawingml/2006/main">
            <a:ext uri="{FF2B5EF4-FFF2-40B4-BE49-F238E27FC236}">
              <a16:creationId xmlns:a16="http://schemas.microsoft.com/office/drawing/2014/main" id="{40376379-884E-0F6D-BDB3-FB08671BC446}"/>
            </a:ext>
          </a:extLst>
        </cdr:cNvPr>
        <cdr:cNvSpPr/>
      </cdr:nvSpPr>
      <cdr:spPr>
        <a:xfrm xmlns:a="http://schemas.openxmlformats.org/drawingml/2006/main" rot="5400000">
          <a:off x="1710266" y="3521526"/>
          <a:ext cx="155448" cy="9144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0.36246</cdr:x>
      <cdr:y>0.84089</cdr:y>
    </cdr:from>
    <cdr:to>
      <cdr:x>0.44942</cdr:x>
      <cdr:y>0.8744</cdr:y>
    </cdr:to>
    <cdr:sp macro="" textlink="">
      <cdr:nvSpPr>
        <cdr:cNvPr id="13" name="Right Brace 12">
          <a:extLst xmlns:a="http://schemas.openxmlformats.org/drawingml/2006/main">
            <a:ext uri="{FF2B5EF4-FFF2-40B4-BE49-F238E27FC236}">
              <a16:creationId xmlns:a16="http://schemas.microsoft.com/office/drawing/2014/main" id="{B42F7A98-B576-4E35-EA83-36A44C0CD061}"/>
            </a:ext>
          </a:extLst>
        </cdr:cNvPr>
        <cdr:cNvSpPr/>
      </cdr:nvSpPr>
      <cdr:spPr>
        <a:xfrm xmlns:a="http://schemas.openxmlformats.org/drawingml/2006/main" rot="5400000">
          <a:off x="4191000" y="3521526"/>
          <a:ext cx="155448" cy="9144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0.5947</cdr:x>
      <cdr:y>0.84272</cdr:y>
    </cdr:from>
    <cdr:to>
      <cdr:x>0.68165</cdr:x>
      <cdr:y>0.87622</cdr:y>
    </cdr:to>
    <cdr:sp macro="" textlink="">
      <cdr:nvSpPr>
        <cdr:cNvPr id="14" name="Right Brace 13">
          <a:extLst xmlns:a="http://schemas.openxmlformats.org/drawingml/2006/main">
            <a:ext uri="{FF2B5EF4-FFF2-40B4-BE49-F238E27FC236}">
              <a16:creationId xmlns:a16="http://schemas.microsoft.com/office/drawing/2014/main" id="{11BA1C79-DBE6-5263-5978-A9C1514BD4E4}"/>
            </a:ext>
          </a:extLst>
        </cdr:cNvPr>
        <cdr:cNvSpPr/>
      </cdr:nvSpPr>
      <cdr:spPr>
        <a:xfrm xmlns:a="http://schemas.openxmlformats.org/drawingml/2006/main" rot="5400000">
          <a:off x="6633083" y="3529992"/>
          <a:ext cx="155448" cy="9144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0.80354</cdr:x>
      <cdr:y>0.80289</cdr:y>
    </cdr:from>
    <cdr:to>
      <cdr:x>0.97938</cdr:x>
      <cdr:y>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4A7C4AB4-A650-2CFF-7EAD-8EC7773E6C78}"/>
            </a:ext>
          </a:extLst>
        </cdr:cNvPr>
        <cdr:cNvSpPr txBox="1"/>
      </cdr:nvSpPr>
      <cdr:spPr>
        <a:xfrm xmlns:a="http://schemas.openxmlformats.org/drawingml/2006/main">
          <a:off x="6337279" y="3580855"/>
          <a:ext cx="1386793" cy="87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0.82597</cdr:x>
      <cdr:y>0.84454</cdr:y>
    </cdr:from>
    <cdr:to>
      <cdr:x>0.91292</cdr:x>
      <cdr:y>0.87805</cdr:y>
    </cdr:to>
    <cdr:sp macro="" textlink="">
      <cdr:nvSpPr>
        <cdr:cNvPr id="16" name="Right Brace 15">
          <a:extLst xmlns:a="http://schemas.openxmlformats.org/drawingml/2006/main">
            <a:ext uri="{FF2B5EF4-FFF2-40B4-BE49-F238E27FC236}">
              <a16:creationId xmlns:a16="http://schemas.microsoft.com/office/drawing/2014/main" id="{C82EAC0A-DF77-C593-08B6-DF6C08059F25}"/>
            </a:ext>
          </a:extLst>
        </cdr:cNvPr>
        <cdr:cNvSpPr/>
      </cdr:nvSpPr>
      <cdr:spPr>
        <a:xfrm xmlns:a="http://schemas.openxmlformats.org/drawingml/2006/main" rot="5400000">
          <a:off x="9065018" y="3538459"/>
          <a:ext cx="155448" cy="9144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0.04804</cdr:x>
      <cdr:y>0.89233</cdr:y>
    </cdr:from>
    <cdr:to>
      <cdr:x>0.93693</cdr:x>
      <cdr:y>0.98291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5FC43FB6-BE64-A417-47F5-C6D4D025A4EB}"/>
            </a:ext>
          </a:extLst>
        </cdr:cNvPr>
        <cdr:cNvSpPr txBox="1"/>
      </cdr:nvSpPr>
      <cdr:spPr>
        <a:xfrm xmlns:a="http://schemas.openxmlformats.org/drawingml/2006/main">
          <a:off x="378913" y="3979753"/>
          <a:ext cx="7010400" cy="404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0.05771</cdr:x>
      <cdr:y>0.8784</cdr:y>
    </cdr:from>
    <cdr:to>
      <cdr:x>0.97938</cdr:x>
      <cdr:y>1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06C24E06-65CD-0290-CB54-24FA0EEA5ABF}"/>
            </a:ext>
          </a:extLst>
        </cdr:cNvPr>
        <cdr:cNvSpPr txBox="1"/>
      </cdr:nvSpPr>
      <cdr:spPr>
        <a:xfrm xmlns:a="http://schemas.openxmlformats.org/drawingml/2006/main">
          <a:off x="455113" y="3917622"/>
          <a:ext cx="7268959" cy="542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      CFVS Regulations-1991                             Bering Sea Crab Rationalization-2005            Mandatory Docksides-2015                      Increased Stability Focus</a:t>
          </a:r>
        </a:p>
        <a:p xmlns:a="http://schemas.openxmlformats.org/drawingml/2006/main">
          <a:r>
            <a:rPr lang="en-US" sz="900" dirty="0"/>
            <a:t>     Halibut/Sablefish IFQ’s-1995                            ACSA program-2006</a:t>
          </a:r>
        </a:p>
        <a:p xmlns:a="http://schemas.openxmlformats.org/drawingml/2006/main">
          <a:r>
            <a:rPr lang="en-US" sz="900" dirty="0"/>
            <a:t>     Bering Sea Crab Stability Checks-1999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28E12-8394-4A0C-9EF6-28556998FD38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A34B0E-BD59-4C7C-A2BE-8C1253BA0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1159EF-6D2B-4CA0-9DE9-D88339AA0227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1C3C2D-D6E5-4095-A691-8C940BFD4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relationship/dynamic when</a:t>
            </a:r>
            <a:r>
              <a:rPr lang="en-US" baseline="0" dirty="0"/>
              <a:t> comparing units with dedicated civilian CFVS examiners and units with only Active Duty examiners.  Neither good or bad, just different mindset and time to dedicate to the CFVS 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3C2D-D6E5-4095-A691-8C940BFD4D0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1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Destination / Scandies Rose</a:t>
            </a:r>
          </a:p>
          <a:p>
            <a:r>
              <a:rPr lang="en-US" dirty="0"/>
              <a:t>Enforcement fed fisheries vs.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3C2D-D6E5-4095-A691-8C940BFD4D0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0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current fatalities from 2020 only a 4 year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78D46-9784-4312-B1AD-12D943DF9A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4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Fleet size ranges from set net skiffs to 300’ processors and motherships.</a:t>
            </a:r>
          </a:p>
          <a:p>
            <a:r>
              <a:rPr lang="en-US" dirty="0"/>
              <a:t>Define “operational fatality” and where the fatalities are coming from.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3C2D-D6E5-4095-A691-8C940BFD4D0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5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positive relationship between the USCG and the commercial fishing industry.  High rate of compliance/participation</a:t>
            </a:r>
            <a:r>
              <a:rPr lang="en-US" baseline="0" dirty="0"/>
              <a:t> in dockside exams (now and before it was mandatory for some).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3C2D-D6E5-4095-A691-8C940BFD4D0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97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07F3-6E95-486A-A3E8-9F2EF6FFE235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34811-9AF0-4AEA-AF42-C0B9B7BD9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3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4771-709E-435B-B680-A72E61FD1516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EF56E-7BD3-4DCA-95BB-ECE3682A1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7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E049-0260-4F76-A5B6-B7FCC92CC04F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0C678-5E66-4E23-891F-077830926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ECCF-6F8D-A9F2-7E74-6B580CBB7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64273-A179-58AC-6E44-06D8B364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C4FB6-09B3-AE7A-BDEF-F9EE72FD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8018-FCF8-F2E3-6C1F-77C8357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A367-BF6A-7737-AC5A-F98867EE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652C-C948-6E03-ED3E-19B00E71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5F62-3C8E-F623-489B-E9932AD0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0DE7A-9A27-80A4-3CB6-AB9BD5C3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2CF06-9CBA-0BC6-9E48-28A675AA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AC0F-0EC3-7DA8-38E9-F6BBE87C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32F2-A7A6-F7A6-538B-A817D583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0CFAE-458B-2E20-D1A7-A33944064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E0C3-D098-FBE3-3E9F-932C1FD2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36E6-1C69-02BF-620E-65B28318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B930-1E2A-9E0B-D990-7FF62F83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4300-2C07-C6E0-F988-7C278EA9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595B-423B-E8FA-74AD-792BBD36E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A32E2-5A68-221B-F027-1B5E78C69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01CF-DF95-07A3-EDBD-6564942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E0650-A873-5D56-11D8-D16DD091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7130C-A863-279F-0BEC-F0005C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E208-25BE-90B2-B5AC-497A2ADE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0594D-0114-3DB0-B219-39CCC7D24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D1E3C-86B6-54FC-5B51-45BECAB29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7DF17-7529-7F36-73B2-B3087061D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ED78C-0B3A-C129-8F60-57B44F4CA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7E494-1279-979F-8F1D-B5C7D3B9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CB014-E123-6909-8A81-8FC9CB11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75D20-FCB0-ABA2-9FD3-31A1DD72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4E88-BC63-56E5-3A76-C7D7F1EA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9C5A8-D39B-84F5-BD31-57E2D9A6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A87E3-703A-BE5E-83FE-DD5538C6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8ABBF-C1BE-4D5E-E85B-7D40F604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A4D3B-FDC0-E337-2174-DCD88077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1A5E0-B0D5-18AE-EA0D-4A279EFA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FD52-3E68-D0A6-F113-5D5731B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8273-3FDE-3A61-AB21-F382FEAE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FDF4B-E0EE-4A7D-FA80-0A706E7C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8545D-09AB-2D5B-9372-7F6C1CA6A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1250A-9B54-B3AD-ECBC-BE92B392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7663-4C58-421A-473E-AD9250D3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155AC-430E-7D7A-38BF-7D9C9CAA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C7DC-0FA0-492F-A477-5F5C765D7C74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6078-1EBD-4381-9718-43B6DE793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8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CABF-CBF9-74EF-0514-30203C4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CCD3D-E5F5-FAD9-7450-8538C4A57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B997B-BAC9-F63D-AD6C-9F06F7C8B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A2BD1-8F4A-A31E-5466-C4C8FB9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8DE0A-EF15-52A1-8E98-7DD7177E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2543-B9A0-F281-CFAC-A43DB04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5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0257-D867-E570-C06F-D8880357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2A56A-0E88-C2FF-A25F-3F67156D5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6FA1-E344-E270-6848-AAA4DEED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3F726-6CC8-24F5-B635-3DF33423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6CB55-31CD-03EB-8DB9-60FD22B8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7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24334-7408-DE29-E93F-ABA48B3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E1C50-7AD9-B893-264A-56E10F93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3787-0B63-B194-7D3F-E15453F4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CB72E-8AF3-EB7E-0D71-538ED51E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C209-F676-F479-3584-7EF7901D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9E16-687D-4416-B9B9-5E6D60785CC8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9F023-6D26-436E-AF4A-24FFA00FD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61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5946-B8A5-4664-AE02-505B5FAED14F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BF4E-717B-4999-925B-C56654B62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3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9B3E-D374-4A35-8220-E7FA20B9A7D8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420B-17D4-4184-B037-12CCD2F2A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0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883F-FA81-49AB-A507-97C426BA76BB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B2128-224A-4326-A985-E817669A0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0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F2E-BCB2-40C6-B3FE-AE06A5488633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44E05-0765-4117-BC35-EDD074068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44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E762-939E-4606-AD9C-A61B5FC97448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AABB-1665-477B-82F6-2E06D68C6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1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3363-7C8A-40CC-8F48-317131FE2FAD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43895-1739-484C-B634-183E24251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7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8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DC47B9-894D-43D4-83E2-64E3966E2977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04335CAD-821A-4D86-AD62-BD29D3A419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1F4BB-0F94-C83D-59F0-3F8C32C8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A7FBF-C7CE-0A59-9395-4A8F224E3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6804-C65A-3036-7B1A-02A33CCF1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4A1E-E281-4B59-9AF5-F4491C4ADE5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A13C-6CBF-AD8F-3689-0307DE73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F676-70CD-51AA-129A-BD61101CC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6301-33D3-4056-B23B-D578E2A75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8587"/>
            <a:ext cx="7772400" cy="1039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USCG DISTRICT 17 COMMERCIAL FISHING VESSEL SAFETY OVERVIEW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2672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Mr. Scott Wilwert</a:t>
            </a:r>
          </a:p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Commercial Fishing Vessel Safety Program Manager</a:t>
            </a:r>
          </a:p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NCFSAC April 2024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d17logo.gif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063" r="8234" b="8234"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934563"/>
            <a:ext cx="2590800" cy="172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34563"/>
            <a:ext cx="2514600" cy="170807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015610A-A3C5-7F75-BCB6-AF4ADC155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4596770"/>
            <a:ext cx="2809875" cy="21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USCG DISTRICT 17 CFVS TRAINING / INDUSTRY ENGAGEMENT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953000"/>
          </a:xfrm>
        </p:spPr>
        <p:txBody>
          <a:bodyPr/>
          <a:lstStyle/>
          <a:p>
            <a:r>
              <a:rPr lang="en-US" sz="2000" dirty="0"/>
              <a:t>Association Meetings</a:t>
            </a:r>
          </a:p>
          <a:p>
            <a:r>
              <a:rPr lang="en-US" sz="2000" dirty="0"/>
              <a:t>National Fishing Safety Advisory Committee</a:t>
            </a:r>
          </a:p>
          <a:p>
            <a:r>
              <a:rPr lang="en-US" sz="2000" dirty="0"/>
              <a:t>AMSEA/NPFVOA</a:t>
            </a:r>
          </a:p>
          <a:p>
            <a:pPr lvl="1"/>
            <a:r>
              <a:rPr lang="en-US" sz="2000" dirty="0"/>
              <a:t>Letters of Support</a:t>
            </a:r>
          </a:p>
          <a:p>
            <a:pPr lvl="1"/>
            <a:r>
              <a:rPr lang="en-US" sz="2000" dirty="0"/>
              <a:t>Board of Directors seat</a:t>
            </a:r>
          </a:p>
          <a:p>
            <a:r>
              <a:rPr lang="en-US" sz="2000" dirty="0"/>
              <a:t>Local Industry Day’s</a:t>
            </a:r>
          </a:p>
          <a:p>
            <a:r>
              <a:rPr lang="en-US" sz="2000" dirty="0"/>
              <a:t>Flooding control trainer</a:t>
            </a:r>
          </a:p>
          <a:p>
            <a:r>
              <a:rPr lang="en-US" sz="2000" dirty="0"/>
              <a:t>Expos/Tradeshows</a:t>
            </a:r>
          </a:p>
          <a:p>
            <a:pPr lvl="1"/>
            <a:r>
              <a:rPr lang="en-US" sz="2000" dirty="0"/>
              <a:t>Pacific Marine Expo</a:t>
            </a:r>
          </a:p>
          <a:p>
            <a:pPr lvl="1"/>
            <a:r>
              <a:rPr lang="en-US" sz="2000" dirty="0"/>
              <a:t>Bristol Bay Expo</a:t>
            </a:r>
          </a:p>
          <a:p>
            <a:pPr lvl="1"/>
            <a:r>
              <a:rPr lang="en-US" sz="2000" dirty="0" err="1"/>
              <a:t>Comfish</a:t>
            </a:r>
            <a:r>
              <a:rPr lang="en-US" sz="2000" dirty="0"/>
              <a:t> Kodiak</a:t>
            </a:r>
          </a:p>
          <a:p>
            <a:pPr lvl="1"/>
            <a:endParaRPr lang="en-US" dirty="0"/>
          </a:p>
          <a:p>
            <a:pPr marL="585788" lvl="1" indent="0">
              <a:buNone/>
            </a:pP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-17929"/>
            <a:ext cx="838200" cy="8382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d17logo.gif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063" r="8234" b="8234"/>
          <a:stretch>
            <a:fillRect/>
          </a:stretch>
        </p:blipFill>
        <p:spPr bwMode="auto">
          <a:xfrm>
            <a:off x="8337176" y="0"/>
            <a:ext cx="838200" cy="838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927412"/>
            <a:ext cx="4038600" cy="4854388"/>
          </a:xfrm>
        </p:spPr>
        <p:txBody>
          <a:bodyPr/>
          <a:lstStyle/>
          <a:p>
            <a:r>
              <a:rPr lang="en-US" sz="2000" dirty="0"/>
              <a:t>Stability/Pot Weighing Initiative</a:t>
            </a:r>
          </a:p>
          <a:p>
            <a:r>
              <a:rPr lang="en-US" sz="2000" dirty="0"/>
              <a:t>NOAA/ADFG MOA’s</a:t>
            </a:r>
          </a:p>
          <a:p>
            <a:r>
              <a:rPr lang="en-US" sz="2000" dirty="0"/>
              <a:t>Fishsafewest.info</a:t>
            </a:r>
          </a:p>
          <a:p>
            <a:r>
              <a:rPr lang="en-US" sz="2000" dirty="0"/>
              <a:t>Media/Social Media</a:t>
            </a:r>
          </a:p>
          <a:p>
            <a:pPr lvl="1"/>
            <a:r>
              <a:rPr lang="en-US" sz="2000" dirty="0"/>
              <a:t>Articles</a:t>
            </a:r>
          </a:p>
          <a:p>
            <a:pPr lvl="1"/>
            <a:r>
              <a:rPr lang="en-US" sz="2000" dirty="0"/>
              <a:t>Interviews</a:t>
            </a:r>
          </a:p>
          <a:p>
            <a:pPr lvl="1"/>
            <a:r>
              <a:rPr lang="en-US" sz="2000" dirty="0"/>
              <a:t>Radio</a:t>
            </a:r>
          </a:p>
          <a:p>
            <a:pPr lvl="1"/>
            <a:r>
              <a:rPr lang="en-US" sz="2000" dirty="0"/>
              <a:t>Television</a:t>
            </a:r>
          </a:p>
          <a:p>
            <a:r>
              <a:rPr lang="en-US" sz="2000" dirty="0"/>
              <a:t>USCG Examiner Training Academy</a:t>
            </a:r>
          </a:p>
          <a:p>
            <a:pPr lvl="1"/>
            <a:r>
              <a:rPr lang="en-US" sz="2000" dirty="0"/>
              <a:t>Industry guest speakers</a:t>
            </a:r>
          </a:p>
        </p:txBody>
      </p:sp>
    </p:spTree>
    <p:extLst>
      <p:ext uri="{BB962C8B-B14F-4D97-AF65-F5344CB8AC3E}">
        <p14:creationId xmlns:p14="http://schemas.microsoft.com/office/powerpoint/2010/main" val="120147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400" dirty="0"/>
              <a:t>National Communications Plan (Quarterly to CVC-3)</a:t>
            </a:r>
          </a:p>
          <a:p>
            <a:r>
              <a:rPr lang="en-US" sz="2400" dirty="0"/>
              <a:t>MISLE (Closed cases / Error free / Review 10-20%)</a:t>
            </a:r>
          </a:p>
          <a:p>
            <a:r>
              <a:rPr lang="en-US" sz="2400" dirty="0"/>
              <a:t>Bering Sea Crab List (Seasonal)</a:t>
            </a:r>
          </a:p>
          <a:p>
            <a:r>
              <a:rPr lang="en-US" sz="2400" dirty="0"/>
              <a:t>CFVS Decal Lists</a:t>
            </a:r>
          </a:p>
          <a:p>
            <a:r>
              <a:rPr lang="en-US" sz="2400" dirty="0"/>
              <a:t>At </a:t>
            </a:r>
            <a:r>
              <a:rPr lang="en-US" sz="2400"/>
              <a:t>Risk Vessels</a:t>
            </a:r>
            <a:endParaRPr lang="en-US" sz="2400" dirty="0"/>
          </a:p>
          <a:p>
            <a:r>
              <a:rPr lang="en-US" sz="2400" dirty="0"/>
              <a:t>Casualty/Fatality Stats (As request)</a:t>
            </a:r>
          </a:p>
          <a:p>
            <a:r>
              <a:rPr lang="en-US" sz="2400" dirty="0"/>
              <a:t>CFVE Training (Annual/ As Needed)</a:t>
            </a:r>
          </a:p>
          <a:p>
            <a:r>
              <a:rPr lang="en-US" sz="2400" dirty="0"/>
              <a:t>GAO Program Audit (</a:t>
            </a:r>
            <a:r>
              <a:rPr lang="en-US" sz="2000" dirty="0"/>
              <a:t>Tender Load Line</a:t>
            </a:r>
            <a:r>
              <a:rPr lang="en-US" sz="2400" dirty="0"/>
              <a:t>)</a:t>
            </a:r>
          </a:p>
          <a:p>
            <a:r>
              <a:rPr lang="en-US" sz="2400" dirty="0"/>
              <a:t>Updates to Industry (Whenever we can)</a:t>
            </a:r>
          </a:p>
          <a:p>
            <a:r>
              <a:rPr lang="en-US" sz="2400" dirty="0"/>
              <a:t>Testimony (When Required)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1625600" cy="1214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78" y="3786991"/>
            <a:ext cx="2602928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5494558"/>
            <a:ext cx="1778000" cy="11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780FC-5E61-4250-1993-107BE275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7075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9/91/Gray_alaska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" y="21095"/>
            <a:ext cx="9144000" cy="59636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Flowchart: Connector 8"/>
          <p:cNvSpPr/>
          <p:nvPr/>
        </p:nvSpPr>
        <p:spPr>
          <a:xfrm>
            <a:off x="4572000" y="25908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962400" y="34290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572000" y="2438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419600" y="23622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572000" y="1676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724400" y="41148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7" name="Flowchart: Connector 136"/>
          <p:cNvSpPr/>
          <p:nvPr/>
        </p:nvSpPr>
        <p:spPr>
          <a:xfrm>
            <a:off x="4267200" y="38100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8" name="Flowchart: Connector 137"/>
          <p:cNvSpPr/>
          <p:nvPr/>
        </p:nvSpPr>
        <p:spPr>
          <a:xfrm>
            <a:off x="3733800" y="35052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5" name="Flowchart: Connector 144"/>
          <p:cNvSpPr/>
          <p:nvPr/>
        </p:nvSpPr>
        <p:spPr>
          <a:xfrm>
            <a:off x="4114800" y="23622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181" name="TextBox 149"/>
          <p:cNvSpPr txBox="1">
            <a:spLocks noChangeArrowheads="1"/>
          </p:cNvSpPr>
          <p:nvPr/>
        </p:nvSpPr>
        <p:spPr bwMode="auto">
          <a:xfrm>
            <a:off x="1761037" y="21095"/>
            <a:ext cx="5921479" cy="36933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Typical Annual Outreach Visit Locations – 30+ Communities</a:t>
            </a:r>
          </a:p>
        </p:txBody>
      </p:sp>
      <p:sp>
        <p:nvSpPr>
          <p:cNvPr id="7182" name="TextBox 145"/>
          <p:cNvSpPr txBox="1">
            <a:spLocks noChangeArrowheads="1"/>
          </p:cNvSpPr>
          <p:nvPr/>
        </p:nvSpPr>
        <p:spPr bwMode="auto">
          <a:xfrm>
            <a:off x="2895600" y="22098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Savoonga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3429000" y="2438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3886200" y="17526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7" name="TextBox 145"/>
          <p:cNvSpPr txBox="1">
            <a:spLocks noChangeArrowheads="1"/>
          </p:cNvSpPr>
          <p:nvPr/>
        </p:nvSpPr>
        <p:spPr bwMode="auto">
          <a:xfrm>
            <a:off x="4114800" y="3429000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Bethel</a:t>
            </a:r>
          </a:p>
        </p:txBody>
      </p:sp>
      <p:sp>
        <p:nvSpPr>
          <p:cNvPr id="7198" name="TextBox 145"/>
          <p:cNvSpPr txBox="1">
            <a:spLocks noChangeArrowheads="1"/>
          </p:cNvSpPr>
          <p:nvPr/>
        </p:nvSpPr>
        <p:spPr bwMode="auto">
          <a:xfrm>
            <a:off x="4572000" y="243840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Unalakleet</a:t>
            </a:r>
          </a:p>
        </p:txBody>
      </p:sp>
      <p:sp>
        <p:nvSpPr>
          <p:cNvPr id="7199" name="TextBox 145"/>
          <p:cNvSpPr txBox="1">
            <a:spLocks noChangeArrowheads="1"/>
          </p:cNvSpPr>
          <p:nvPr/>
        </p:nvSpPr>
        <p:spPr bwMode="auto">
          <a:xfrm>
            <a:off x="4572000" y="22860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Shaktoolik</a:t>
            </a:r>
          </a:p>
        </p:txBody>
      </p:sp>
      <p:sp>
        <p:nvSpPr>
          <p:cNvPr id="7200" name="TextBox 145"/>
          <p:cNvSpPr txBox="1">
            <a:spLocks noChangeArrowheads="1"/>
          </p:cNvSpPr>
          <p:nvPr/>
        </p:nvSpPr>
        <p:spPr bwMode="auto">
          <a:xfrm rot="-912975">
            <a:off x="4287838" y="207645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Golovin</a:t>
            </a:r>
          </a:p>
        </p:txBody>
      </p:sp>
      <p:sp>
        <p:nvSpPr>
          <p:cNvPr id="7201" name="TextBox 145"/>
          <p:cNvSpPr txBox="1">
            <a:spLocks noChangeArrowheads="1"/>
          </p:cNvSpPr>
          <p:nvPr/>
        </p:nvSpPr>
        <p:spPr bwMode="auto">
          <a:xfrm>
            <a:off x="3810000" y="2133600"/>
            <a:ext cx="609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Nome</a:t>
            </a:r>
          </a:p>
        </p:txBody>
      </p:sp>
      <p:sp>
        <p:nvSpPr>
          <p:cNvPr id="7202" name="TextBox 145"/>
          <p:cNvSpPr txBox="1">
            <a:spLocks noChangeArrowheads="1"/>
          </p:cNvSpPr>
          <p:nvPr/>
        </p:nvSpPr>
        <p:spPr bwMode="auto">
          <a:xfrm>
            <a:off x="3017838" y="3412693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Mekoryuk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03" name="TextBox 145"/>
          <p:cNvSpPr txBox="1">
            <a:spLocks noChangeArrowheads="1"/>
          </p:cNvSpPr>
          <p:nvPr/>
        </p:nvSpPr>
        <p:spPr bwMode="auto">
          <a:xfrm>
            <a:off x="4267200" y="36576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Quinhagak</a:t>
            </a:r>
          </a:p>
        </p:txBody>
      </p:sp>
      <p:sp>
        <p:nvSpPr>
          <p:cNvPr id="7204" name="TextBox 145"/>
          <p:cNvSpPr txBox="1">
            <a:spLocks noChangeArrowheads="1"/>
          </p:cNvSpPr>
          <p:nvPr/>
        </p:nvSpPr>
        <p:spPr bwMode="auto">
          <a:xfrm>
            <a:off x="3733800" y="3200400"/>
            <a:ext cx="1127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Toksook Bay</a:t>
            </a:r>
          </a:p>
        </p:txBody>
      </p:sp>
      <p:sp>
        <p:nvSpPr>
          <p:cNvPr id="7205" name="TextBox 145"/>
          <p:cNvSpPr txBox="1">
            <a:spLocks noChangeArrowheads="1"/>
          </p:cNvSpPr>
          <p:nvPr/>
        </p:nvSpPr>
        <p:spPr bwMode="auto">
          <a:xfrm>
            <a:off x="4572000" y="14478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Kotzebue</a:t>
            </a:r>
          </a:p>
        </p:txBody>
      </p:sp>
      <p:sp>
        <p:nvSpPr>
          <p:cNvPr id="42" name="Flowchart: Connector 41"/>
          <p:cNvSpPr/>
          <p:nvPr/>
        </p:nvSpPr>
        <p:spPr>
          <a:xfrm flipV="1">
            <a:off x="7315200" y="3667539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3" name="Flowchart: Connector 42"/>
          <p:cNvSpPr/>
          <p:nvPr/>
        </p:nvSpPr>
        <p:spPr>
          <a:xfrm flipV="1">
            <a:off x="8622196" y="4764466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6" name="Flowchart: Connector 45"/>
          <p:cNvSpPr/>
          <p:nvPr/>
        </p:nvSpPr>
        <p:spPr>
          <a:xfrm flipV="1">
            <a:off x="7924800" y="4017169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4114800" y="34290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217" name="Rectangle 62"/>
          <p:cNvSpPr>
            <a:spLocks noChangeArrowheads="1"/>
          </p:cNvSpPr>
          <p:nvPr/>
        </p:nvSpPr>
        <p:spPr bwMode="auto">
          <a:xfrm>
            <a:off x="4800600" y="3962400"/>
            <a:ext cx="815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Dillingham</a:t>
            </a: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4724400" y="44958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219" name="Rectangle 64"/>
          <p:cNvSpPr>
            <a:spLocks noChangeArrowheads="1"/>
          </p:cNvSpPr>
          <p:nvPr/>
        </p:nvSpPr>
        <p:spPr bwMode="auto">
          <a:xfrm>
            <a:off x="4260850" y="4406555"/>
            <a:ext cx="561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Egegik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Flowchart: Connector 65"/>
          <p:cNvSpPr/>
          <p:nvPr/>
        </p:nvSpPr>
        <p:spPr>
          <a:xfrm>
            <a:off x="4953000" y="4343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221" name="Rectangle 66"/>
          <p:cNvSpPr>
            <a:spLocks noChangeArrowheads="1"/>
          </p:cNvSpPr>
          <p:nvPr/>
        </p:nvSpPr>
        <p:spPr bwMode="auto">
          <a:xfrm>
            <a:off x="5029200" y="4267200"/>
            <a:ext cx="1412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King Salmon/Naknek</a:t>
            </a: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d17logo.gif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063" r="8234" b="8234"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Flowchart: Connector 62"/>
          <p:cNvSpPr/>
          <p:nvPr/>
        </p:nvSpPr>
        <p:spPr>
          <a:xfrm flipV="1">
            <a:off x="3274943" y="5340626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5" name="Flowchart: Connector 64"/>
          <p:cNvSpPr/>
          <p:nvPr/>
        </p:nvSpPr>
        <p:spPr>
          <a:xfrm flipV="1">
            <a:off x="4683677" y="491987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7" name="Flowchart: Connector 66"/>
          <p:cNvSpPr/>
          <p:nvPr/>
        </p:nvSpPr>
        <p:spPr>
          <a:xfrm flipV="1">
            <a:off x="4438166" y="4756081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8" name="Flowchart: Connector 67"/>
          <p:cNvSpPr/>
          <p:nvPr/>
        </p:nvSpPr>
        <p:spPr>
          <a:xfrm flipV="1">
            <a:off x="4125359" y="4926496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9" name="Flowchart: Connector 68"/>
          <p:cNvSpPr/>
          <p:nvPr/>
        </p:nvSpPr>
        <p:spPr>
          <a:xfrm flipV="1">
            <a:off x="4495800" y="5105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1" name="TextBox 145"/>
          <p:cNvSpPr txBox="1">
            <a:spLocks noChangeArrowheads="1"/>
          </p:cNvSpPr>
          <p:nvPr/>
        </p:nvSpPr>
        <p:spPr bwMode="auto">
          <a:xfrm>
            <a:off x="2399471" y="5257800"/>
            <a:ext cx="9922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Dutch Harbor</a:t>
            </a:r>
          </a:p>
        </p:txBody>
      </p:sp>
      <p:sp>
        <p:nvSpPr>
          <p:cNvPr id="73" name="TextBox 145"/>
          <p:cNvSpPr txBox="1">
            <a:spLocks noChangeArrowheads="1"/>
          </p:cNvSpPr>
          <p:nvPr/>
        </p:nvSpPr>
        <p:spPr bwMode="auto">
          <a:xfrm>
            <a:off x="3666502" y="5123485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King Cove</a:t>
            </a:r>
          </a:p>
        </p:txBody>
      </p:sp>
      <p:sp>
        <p:nvSpPr>
          <p:cNvPr id="74" name="TextBox 145"/>
          <p:cNvSpPr txBox="1">
            <a:spLocks noChangeArrowheads="1"/>
          </p:cNvSpPr>
          <p:nvPr/>
        </p:nvSpPr>
        <p:spPr bwMode="auto">
          <a:xfrm>
            <a:off x="4495800" y="509522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Sand Point</a:t>
            </a:r>
          </a:p>
        </p:txBody>
      </p:sp>
      <p:sp>
        <p:nvSpPr>
          <p:cNvPr id="76" name="TextBox 145"/>
          <p:cNvSpPr txBox="1">
            <a:spLocks noChangeArrowheads="1"/>
          </p:cNvSpPr>
          <p:nvPr/>
        </p:nvSpPr>
        <p:spPr bwMode="auto">
          <a:xfrm>
            <a:off x="4680364" y="4843462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Chignik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Box 145"/>
          <p:cNvSpPr txBox="1">
            <a:spLocks noChangeArrowheads="1"/>
          </p:cNvSpPr>
          <p:nvPr/>
        </p:nvSpPr>
        <p:spPr bwMode="auto">
          <a:xfrm>
            <a:off x="3618326" y="4575933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Port </a:t>
            </a: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Heiden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Box 145"/>
          <p:cNvSpPr txBox="1">
            <a:spLocks noChangeArrowheads="1"/>
          </p:cNvSpPr>
          <p:nvPr/>
        </p:nvSpPr>
        <p:spPr bwMode="auto">
          <a:xfrm>
            <a:off x="3352420" y="4840666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Port Moller</a:t>
            </a:r>
          </a:p>
        </p:txBody>
      </p:sp>
      <p:sp>
        <p:nvSpPr>
          <p:cNvPr id="81" name="TextBox 145"/>
          <p:cNvSpPr txBox="1">
            <a:spLocks noChangeArrowheads="1"/>
          </p:cNvSpPr>
          <p:nvPr/>
        </p:nvSpPr>
        <p:spPr bwMode="auto">
          <a:xfrm>
            <a:off x="6858000" y="3470517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Yakutat</a:t>
            </a:r>
          </a:p>
        </p:txBody>
      </p:sp>
      <p:sp>
        <p:nvSpPr>
          <p:cNvPr id="83" name="TextBox 145"/>
          <p:cNvSpPr txBox="1">
            <a:spLocks noChangeArrowheads="1"/>
          </p:cNvSpPr>
          <p:nvPr/>
        </p:nvSpPr>
        <p:spPr bwMode="auto">
          <a:xfrm>
            <a:off x="6675437" y="3962400"/>
            <a:ext cx="1355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Elfin Cove/Pelican</a:t>
            </a:r>
          </a:p>
        </p:txBody>
      </p:sp>
      <p:sp>
        <p:nvSpPr>
          <p:cNvPr id="84" name="TextBox 145"/>
          <p:cNvSpPr txBox="1">
            <a:spLocks noChangeArrowheads="1"/>
          </p:cNvSpPr>
          <p:nvPr/>
        </p:nvSpPr>
        <p:spPr bwMode="auto">
          <a:xfrm>
            <a:off x="7848220" y="4800600"/>
            <a:ext cx="1098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Craig/</a:t>
            </a: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Klawock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/Coffman Cove/ Thorne Bay/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Hydaburg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145"/>
          <p:cNvSpPr txBox="1">
            <a:spLocks noChangeArrowheads="1"/>
          </p:cNvSpPr>
          <p:nvPr/>
        </p:nvSpPr>
        <p:spPr bwMode="auto">
          <a:xfrm>
            <a:off x="7725534" y="4271798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Wrangell</a:t>
            </a:r>
          </a:p>
        </p:txBody>
      </p:sp>
      <p:sp>
        <p:nvSpPr>
          <p:cNvPr id="87" name="TextBox 145"/>
          <p:cNvSpPr txBox="1">
            <a:spLocks noChangeArrowheads="1"/>
          </p:cNvSpPr>
          <p:nvPr/>
        </p:nvSpPr>
        <p:spPr bwMode="auto">
          <a:xfrm>
            <a:off x="8472970" y="4406555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Metlakatla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lowchart: Connector 87"/>
          <p:cNvSpPr/>
          <p:nvPr/>
        </p:nvSpPr>
        <p:spPr>
          <a:xfrm>
            <a:off x="8359602" y="4303479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1" name="Flowchart: Connector 90"/>
          <p:cNvSpPr/>
          <p:nvPr/>
        </p:nvSpPr>
        <p:spPr>
          <a:xfrm>
            <a:off x="5029200" y="44196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8645387" y="4679881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4123702" y="5131222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6" name="TextBox 145"/>
          <p:cNvSpPr txBox="1">
            <a:spLocks noChangeArrowheads="1"/>
          </p:cNvSpPr>
          <p:nvPr/>
        </p:nvSpPr>
        <p:spPr bwMode="auto">
          <a:xfrm>
            <a:off x="8336548" y="4138923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Petersburg</a:t>
            </a:r>
          </a:p>
        </p:txBody>
      </p:sp>
      <p:sp>
        <p:nvSpPr>
          <p:cNvPr id="97" name="TextBox 145"/>
          <p:cNvSpPr txBox="1">
            <a:spLocks noChangeArrowheads="1"/>
          </p:cNvSpPr>
          <p:nvPr/>
        </p:nvSpPr>
        <p:spPr bwMode="auto">
          <a:xfrm>
            <a:off x="7924800" y="3610703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Haines</a:t>
            </a:r>
          </a:p>
        </p:txBody>
      </p:sp>
      <p:sp>
        <p:nvSpPr>
          <p:cNvPr id="98" name="TextBox 145"/>
          <p:cNvSpPr txBox="1">
            <a:spLocks noChangeArrowheads="1"/>
          </p:cNvSpPr>
          <p:nvPr/>
        </p:nvSpPr>
        <p:spPr bwMode="auto">
          <a:xfrm>
            <a:off x="8107362" y="3810281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Hoonah</a:t>
            </a:r>
          </a:p>
        </p:txBody>
      </p:sp>
      <p:sp>
        <p:nvSpPr>
          <p:cNvPr id="99" name="Flowchart: Connector 98"/>
          <p:cNvSpPr/>
          <p:nvPr/>
        </p:nvSpPr>
        <p:spPr>
          <a:xfrm>
            <a:off x="7981294" y="3776178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2" name="Flowchart: Connector 101"/>
          <p:cNvSpPr/>
          <p:nvPr/>
        </p:nvSpPr>
        <p:spPr>
          <a:xfrm>
            <a:off x="8106534" y="3954606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984762"/>
            <a:ext cx="935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exams conducted in communities with full-time USCG Examiner presence: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(i.e. Juneau, Ketchikan, Sitka, Seward, Valdez, Homer, Kodiak, Dutch Harbor etc..)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7046" y="333987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Whittier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Flowchart: Connector 103"/>
          <p:cNvSpPr/>
          <p:nvPr/>
        </p:nvSpPr>
        <p:spPr>
          <a:xfrm>
            <a:off x="6019800" y="3483769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5" name="Flowchart: Connector 104"/>
          <p:cNvSpPr/>
          <p:nvPr/>
        </p:nvSpPr>
        <p:spPr>
          <a:xfrm>
            <a:off x="5768181" y="3823564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6191" y="3647877"/>
            <a:ext cx="5116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Kenai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5545" y="3700626"/>
            <a:ext cx="6719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Cordova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Flowchart: Connector 106"/>
          <p:cNvSpPr/>
          <p:nvPr/>
        </p:nvSpPr>
        <p:spPr>
          <a:xfrm>
            <a:off x="6618874" y="3601486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8" name="Flowchart: Connector 107"/>
          <p:cNvSpPr/>
          <p:nvPr/>
        </p:nvSpPr>
        <p:spPr>
          <a:xfrm>
            <a:off x="8259174" y="4275111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9" name="TextBox 145"/>
          <p:cNvSpPr txBox="1">
            <a:spLocks noChangeArrowheads="1"/>
          </p:cNvSpPr>
          <p:nvPr/>
        </p:nvSpPr>
        <p:spPr bwMode="auto">
          <a:xfrm>
            <a:off x="2333981" y="41148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St. Paul</a:t>
            </a:r>
          </a:p>
        </p:txBody>
      </p:sp>
      <p:sp>
        <p:nvSpPr>
          <p:cNvPr id="110" name="Flowchart: Connector 109"/>
          <p:cNvSpPr/>
          <p:nvPr/>
        </p:nvSpPr>
        <p:spPr>
          <a:xfrm>
            <a:off x="2925950" y="4237011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1" name="Flowchart: Connector 110"/>
          <p:cNvSpPr/>
          <p:nvPr/>
        </p:nvSpPr>
        <p:spPr>
          <a:xfrm>
            <a:off x="8412645" y="4490258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3" name="Flowchart: Connector 112"/>
          <p:cNvSpPr/>
          <p:nvPr/>
        </p:nvSpPr>
        <p:spPr>
          <a:xfrm>
            <a:off x="8472970" y="460762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11" y="877669"/>
            <a:ext cx="306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</a:rPr>
              <a:t>CY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-23 Exams conducted in D17:  </a:t>
            </a:r>
            <a:r>
              <a:rPr lang="en-US" b="1" dirty="0">
                <a:solidFill>
                  <a:prstClr val="black"/>
                </a:solidFill>
              </a:rPr>
              <a:t>1460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420" y="902952"/>
            <a:ext cx="3124200" cy="6453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295400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Geography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Weather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Seasons</a:t>
            </a:r>
          </a:p>
        </p:txBody>
      </p:sp>
      <p:sp>
        <p:nvSpPr>
          <p:cNvPr id="10" name="Oval 9"/>
          <p:cNvSpPr/>
          <p:nvPr/>
        </p:nvSpPr>
        <p:spPr>
          <a:xfrm>
            <a:off x="7139044" y="1035222"/>
            <a:ext cx="1790701" cy="184610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Challenges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-Geography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-Weather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  -Seasons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9/91/Gray_alask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871" y="0"/>
            <a:ext cx="9144000" cy="5715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Flowchart: Connector 5"/>
          <p:cNvSpPr/>
          <p:nvPr/>
        </p:nvSpPr>
        <p:spPr>
          <a:xfrm>
            <a:off x="8077200" y="40386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382000" y="40386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8077200" y="36576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 flipV="1">
            <a:off x="6400800" y="3200400"/>
            <a:ext cx="46038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200400" y="5105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8686800" y="4343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6629400" y="3352800"/>
            <a:ext cx="46038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5715000" y="35814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5867400" y="31242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5562600" y="41148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12317" idx="2"/>
          </p:cNvCxnSpPr>
          <p:nvPr/>
        </p:nvCxnSpPr>
        <p:spPr>
          <a:xfrm flipH="1" flipV="1">
            <a:off x="7620000" y="2514600"/>
            <a:ext cx="190500" cy="1428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924800" y="4114800"/>
            <a:ext cx="1524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534400" y="4419600"/>
            <a:ext cx="1524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56"/>
          <p:cNvSpPr txBox="1">
            <a:spLocks noChangeArrowheads="1"/>
          </p:cNvSpPr>
          <p:nvPr/>
        </p:nvSpPr>
        <p:spPr bwMode="auto">
          <a:xfrm>
            <a:off x="7391400" y="5638800"/>
            <a:ext cx="1752600" cy="6000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MSD Ketchikan - 3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1- Civilian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2- Active Duty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6629400" y="1752600"/>
            <a:ext cx="76200" cy="15240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2312" idx="2"/>
          </p:cNvCxnSpPr>
          <p:nvPr/>
        </p:nvCxnSpPr>
        <p:spPr>
          <a:xfrm>
            <a:off x="5600700" y="1801813"/>
            <a:ext cx="800100" cy="139858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334000" y="2819400"/>
            <a:ext cx="533400" cy="3810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2314" idx="3"/>
          </p:cNvCxnSpPr>
          <p:nvPr/>
        </p:nvCxnSpPr>
        <p:spPr>
          <a:xfrm>
            <a:off x="5486400" y="3568700"/>
            <a:ext cx="228600" cy="88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22" idx="5"/>
          </p:cNvCxnSpPr>
          <p:nvPr/>
        </p:nvCxnSpPr>
        <p:spPr>
          <a:xfrm flipV="1">
            <a:off x="5562600" y="4179888"/>
            <a:ext cx="65088" cy="4683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2315" idx="2"/>
            <a:endCxn id="11" idx="2"/>
          </p:cNvCxnSpPr>
          <p:nvPr/>
        </p:nvCxnSpPr>
        <p:spPr>
          <a:xfrm>
            <a:off x="2286000" y="4714875"/>
            <a:ext cx="914400" cy="4286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149"/>
          <p:cNvSpPr txBox="1">
            <a:spLocks noChangeArrowheads="1"/>
          </p:cNvSpPr>
          <p:nvPr/>
        </p:nvSpPr>
        <p:spPr bwMode="auto">
          <a:xfrm>
            <a:off x="512000" y="5667687"/>
            <a:ext cx="3755199" cy="1415772"/>
          </a:xfrm>
          <a:prstGeom prst="rect">
            <a:avLst/>
          </a:prstGeom>
          <a:solidFill>
            <a:schemeClr val="tx2">
              <a:alpha val="22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Calibri" panose="020F0502020204030204" pitchFamily="34" charset="0"/>
              </a:rPr>
              <a:t>D17 Qualified CFVE Personnel:</a:t>
            </a:r>
          </a:p>
          <a:p>
            <a:pPr algn="ctr" eaLnBrk="1" hangingPunct="1"/>
            <a:r>
              <a:rPr lang="en-US" altLang="en-US" sz="1400" b="1" i="1" dirty="0">
                <a:latin typeface="Calibri" panose="020F0502020204030204" pitchFamily="34" charset="0"/>
              </a:rPr>
              <a:t>1- Civilian Program Manager</a:t>
            </a:r>
          </a:p>
          <a:p>
            <a:pPr algn="ctr" eaLnBrk="1" hangingPunct="1"/>
            <a:r>
              <a:rPr lang="en-US" altLang="en-US" sz="1400" b="1" i="1" dirty="0">
                <a:latin typeface="Calibri" panose="020F0502020204030204" pitchFamily="34" charset="0"/>
              </a:rPr>
              <a:t>5- Civilian Examiners</a:t>
            </a:r>
          </a:p>
          <a:p>
            <a:pPr algn="ctr" eaLnBrk="1" hangingPunct="1"/>
            <a:r>
              <a:rPr lang="en-US" altLang="en-US" sz="1400" b="1" i="1" dirty="0">
                <a:latin typeface="Calibri" panose="020F0502020204030204" pitchFamily="34" charset="0"/>
              </a:rPr>
              <a:t>49- AD/AUX/TPO</a:t>
            </a:r>
          </a:p>
          <a:p>
            <a:pPr algn="ctr" eaLnBrk="1" hangingPunct="1"/>
            <a:r>
              <a:rPr lang="en-US" altLang="en-US" sz="1400" b="1" i="1" dirty="0">
                <a:latin typeface="Calibri" panose="020F0502020204030204" pitchFamily="34" charset="0"/>
              </a:rPr>
              <a:t>Total – 55</a:t>
            </a:r>
          </a:p>
          <a:p>
            <a:pPr eaLnBrk="1" hangingPunct="1"/>
            <a:endParaRPr lang="en-US" altLang="en-US" sz="16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312" name="TextBox 72"/>
          <p:cNvSpPr txBox="1">
            <a:spLocks noChangeArrowheads="1"/>
          </p:cNvSpPr>
          <p:nvPr/>
        </p:nvSpPr>
        <p:spPr bwMode="auto">
          <a:xfrm>
            <a:off x="4953000" y="1371600"/>
            <a:ext cx="1295400" cy="430213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MSU Valdez – 7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7- Active Duty</a:t>
            </a:r>
          </a:p>
        </p:txBody>
      </p:sp>
      <p:sp>
        <p:nvSpPr>
          <p:cNvPr id="12313" name="TextBox 79"/>
          <p:cNvSpPr txBox="1">
            <a:spLocks noChangeArrowheads="1"/>
          </p:cNvSpPr>
          <p:nvPr/>
        </p:nvSpPr>
        <p:spPr bwMode="auto">
          <a:xfrm>
            <a:off x="3733800" y="2286000"/>
            <a:ext cx="1524000" cy="938719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Sector Anchorage – 12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1- Civilian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9- Active Duty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1- 3</a:t>
            </a:r>
            <a:r>
              <a:rPr lang="en-US" altLang="en-US" sz="11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 Party Surveyor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1- Auxiliary</a:t>
            </a:r>
          </a:p>
        </p:txBody>
      </p:sp>
      <p:sp>
        <p:nvSpPr>
          <p:cNvPr id="12314" name="TextBox 80"/>
          <p:cNvSpPr txBox="1">
            <a:spLocks noChangeArrowheads="1"/>
          </p:cNvSpPr>
          <p:nvPr/>
        </p:nvSpPr>
        <p:spPr bwMode="auto">
          <a:xfrm>
            <a:off x="4343400" y="3352800"/>
            <a:ext cx="1143000" cy="430213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MSD Homer – 4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4- Active Duty</a:t>
            </a:r>
          </a:p>
        </p:txBody>
      </p:sp>
      <p:sp>
        <p:nvSpPr>
          <p:cNvPr id="12315" name="TextBox 125"/>
          <p:cNvSpPr txBox="1">
            <a:spLocks noChangeArrowheads="1"/>
          </p:cNvSpPr>
          <p:nvPr/>
        </p:nvSpPr>
        <p:spPr bwMode="auto">
          <a:xfrm>
            <a:off x="1524000" y="4114800"/>
            <a:ext cx="1524000" cy="600075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MSD Dutch Harbor – 7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7- Active Duty</a:t>
            </a:r>
          </a:p>
          <a:p>
            <a:pPr eaLnBrk="1" hangingPunct="1"/>
            <a:endParaRPr lang="en-US" altLang="en-US" sz="1100" b="1" dirty="0">
              <a:latin typeface="Calibri" panose="020F0502020204030204" pitchFamily="34" charset="0"/>
            </a:endParaRPr>
          </a:p>
        </p:txBody>
      </p:sp>
      <p:sp>
        <p:nvSpPr>
          <p:cNvPr id="12316" name="TextBox 116"/>
          <p:cNvSpPr txBox="1">
            <a:spLocks noChangeArrowheads="1"/>
          </p:cNvSpPr>
          <p:nvPr/>
        </p:nvSpPr>
        <p:spPr bwMode="auto">
          <a:xfrm>
            <a:off x="4572000" y="4648200"/>
            <a:ext cx="1371600" cy="600075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MSD Kodiak  - 5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1- Civilian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4- Active Duty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317" name="TextBox 35"/>
          <p:cNvSpPr txBox="1">
            <a:spLocks noChangeArrowheads="1"/>
          </p:cNvSpPr>
          <p:nvPr/>
        </p:nvSpPr>
        <p:spPr bwMode="auto">
          <a:xfrm>
            <a:off x="7239000" y="2057400"/>
            <a:ext cx="1143000" cy="600075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Juneau – 9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2- Civilian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7- Active Duty</a:t>
            </a:r>
          </a:p>
        </p:txBody>
      </p:sp>
      <p:sp>
        <p:nvSpPr>
          <p:cNvPr id="12318" name="TextBox 73"/>
          <p:cNvSpPr txBox="1">
            <a:spLocks noChangeArrowheads="1"/>
          </p:cNvSpPr>
          <p:nvPr/>
        </p:nvSpPr>
        <p:spPr bwMode="auto">
          <a:xfrm>
            <a:off x="6477000" y="1295400"/>
            <a:ext cx="1447800" cy="430213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Cordova – 1</a:t>
            </a:r>
          </a:p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1- 3</a:t>
            </a:r>
            <a:r>
              <a:rPr lang="en-US" altLang="en-US" sz="1100" b="1" baseline="3000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 Party Surveyor</a:t>
            </a:r>
          </a:p>
        </p:txBody>
      </p:sp>
      <p:sp>
        <p:nvSpPr>
          <p:cNvPr id="12319" name="TextBox 19"/>
          <p:cNvSpPr txBox="1">
            <a:spLocks noChangeArrowheads="1"/>
          </p:cNvSpPr>
          <p:nvPr/>
        </p:nvSpPr>
        <p:spPr bwMode="auto">
          <a:xfrm>
            <a:off x="7010400" y="4572000"/>
            <a:ext cx="1447800" cy="76993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MSD Sitka – 5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1- Civilian 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2-3 - Active Duty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2- 3</a:t>
            </a:r>
            <a:r>
              <a:rPr lang="en-US" altLang="en-US" sz="11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 Party Surveyors</a:t>
            </a:r>
          </a:p>
        </p:txBody>
      </p:sp>
      <p:sp>
        <p:nvSpPr>
          <p:cNvPr id="12320" name="TextBox 125"/>
          <p:cNvSpPr txBox="1">
            <a:spLocks noChangeArrowheads="1"/>
          </p:cNvSpPr>
          <p:nvPr/>
        </p:nvSpPr>
        <p:spPr bwMode="auto">
          <a:xfrm>
            <a:off x="6010373" y="3657600"/>
            <a:ext cx="1524000" cy="600164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USCG DD Seward - 1</a:t>
            </a:r>
          </a:p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1- Active Duty</a:t>
            </a:r>
          </a:p>
          <a:p>
            <a:pPr eaLnBrk="1" hangingPunct="1"/>
            <a:endParaRPr lang="en-US" alt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127" name="Straight Arrow Connector 126"/>
          <p:cNvCxnSpPr>
            <a:stCxn id="12320" idx="1"/>
          </p:cNvCxnSpPr>
          <p:nvPr/>
        </p:nvCxnSpPr>
        <p:spPr>
          <a:xfrm flipH="1" flipV="1">
            <a:off x="5781773" y="3706814"/>
            <a:ext cx="228600" cy="2508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848600" y="2667000"/>
            <a:ext cx="304800" cy="990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7" descr="d17logo.gif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063" r="8234" b="8234"/>
          <a:stretch>
            <a:fillRect/>
          </a:stretch>
        </p:blipFill>
        <p:spPr bwMode="auto">
          <a:xfrm>
            <a:off x="8267700" y="-20698"/>
            <a:ext cx="838200" cy="838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" y="10163"/>
            <a:ext cx="838200" cy="8382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04884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D17 CFVS Examiners Locations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" y="1510506"/>
            <a:ext cx="2174728" cy="16310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9/91/Gray_alask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981" y="-66733"/>
            <a:ext cx="9144000" cy="596366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181" name="TextBox 149"/>
          <p:cNvSpPr txBox="1">
            <a:spLocks noChangeArrowheads="1"/>
          </p:cNvSpPr>
          <p:nvPr/>
        </p:nvSpPr>
        <p:spPr bwMode="auto">
          <a:xfrm>
            <a:off x="1684942" y="5950459"/>
            <a:ext cx="5921479" cy="92333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Fishing Vessel Fatalities 2011-2023 – (71)</a:t>
            </a:r>
          </a:p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Engaged in federal fishery – 22</a:t>
            </a:r>
          </a:p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Engaged in state fishery - 49</a:t>
            </a:r>
          </a:p>
        </p:txBody>
      </p:sp>
      <p:sp>
        <p:nvSpPr>
          <p:cNvPr id="7182" name="TextBox 145"/>
          <p:cNvSpPr txBox="1">
            <a:spLocks noChangeArrowheads="1"/>
          </p:cNvSpPr>
          <p:nvPr/>
        </p:nvSpPr>
        <p:spPr bwMode="auto">
          <a:xfrm>
            <a:off x="2895600" y="22098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3886200" y="17526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5" name="TextBox 145"/>
          <p:cNvSpPr txBox="1">
            <a:spLocks noChangeArrowheads="1"/>
          </p:cNvSpPr>
          <p:nvPr/>
        </p:nvSpPr>
        <p:spPr bwMode="auto">
          <a:xfrm>
            <a:off x="4572000" y="14478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Kotzebue</a:t>
            </a:r>
          </a:p>
        </p:txBody>
      </p:sp>
      <p:sp>
        <p:nvSpPr>
          <p:cNvPr id="7217" name="Rectangle 62"/>
          <p:cNvSpPr>
            <a:spLocks noChangeArrowheads="1"/>
          </p:cNvSpPr>
          <p:nvPr/>
        </p:nvSpPr>
        <p:spPr bwMode="auto">
          <a:xfrm>
            <a:off x="4800600" y="3962400"/>
            <a:ext cx="815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1"/>
                </a:solidFill>
                <a:latin typeface="Calibri" panose="020F0502020204030204" pitchFamily="34" charset="0"/>
              </a:rPr>
              <a:t>Dillingham</a:t>
            </a:r>
            <a:endParaRPr lang="en-US" altLang="en-US" sz="1100">
              <a:solidFill>
                <a:schemeClr val="bg1"/>
              </a:solidFill>
            </a:endParaRP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7" y="39183"/>
            <a:ext cx="838200" cy="8382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d17logo.gif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063" r="8234" b="8234"/>
          <a:stretch>
            <a:fillRect/>
          </a:stretch>
        </p:blipFill>
        <p:spPr bwMode="auto">
          <a:xfrm>
            <a:off x="8305800" y="44558"/>
            <a:ext cx="838200" cy="838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145"/>
          <p:cNvSpPr txBox="1">
            <a:spLocks noChangeArrowheads="1"/>
          </p:cNvSpPr>
          <p:nvPr/>
        </p:nvSpPr>
        <p:spPr bwMode="auto">
          <a:xfrm>
            <a:off x="2599852" y="5581800"/>
            <a:ext cx="9922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Dutch Harbor</a:t>
            </a:r>
          </a:p>
        </p:txBody>
      </p:sp>
      <p:sp>
        <p:nvSpPr>
          <p:cNvPr id="73" name="TextBox 145"/>
          <p:cNvSpPr txBox="1">
            <a:spLocks noChangeArrowheads="1"/>
          </p:cNvSpPr>
          <p:nvPr/>
        </p:nvSpPr>
        <p:spPr bwMode="auto">
          <a:xfrm>
            <a:off x="3742702" y="5051242"/>
            <a:ext cx="10578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King Cove</a:t>
            </a:r>
          </a:p>
        </p:txBody>
      </p:sp>
      <p:sp>
        <p:nvSpPr>
          <p:cNvPr id="87" name="TextBox 145"/>
          <p:cNvSpPr txBox="1">
            <a:spLocks noChangeArrowheads="1"/>
          </p:cNvSpPr>
          <p:nvPr/>
        </p:nvSpPr>
        <p:spPr bwMode="auto">
          <a:xfrm>
            <a:off x="8317205" y="4379003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Ketchikan</a:t>
            </a:r>
          </a:p>
        </p:txBody>
      </p:sp>
      <p:sp>
        <p:nvSpPr>
          <p:cNvPr id="97" name="TextBox 145"/>
          <p:cNvSpPr txBox="1">
            <a:spLocks noChangeArrowheads="1"/>
          </p:cNvSpPr>
          <p:nvPr/>
        </p:nvSpPr>
        <p:spPr bwMode="auto">
          <a:xfrm>
            <a:off x="8106534" y="3760717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Juneau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014" y="5756673"/>
            <a:ext cx="4900986" cy="6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546073" y="3652935"/>
            <a:ext cx="5854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Homer</a:t>
            </a:r>
            <a:endParaRPr lang="en-US" sz="1100" b="1" dirty="0"/>
          </a:p>
        </p:txBody>
      </p:sp>
      <p:sp>
        <p:nvSpPr>
          <p:cNvPr id="5" name="Rectangle 4"/>
          <p:cNvSpPr/>
          <p:nvPr/>
        </p:nvSpPr>
        <p:spPr>
          <a:xfrm>
            <a:off x="6285545" y="3700626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100" b="1" dirty="0"/>
          </a:p>
        </p:txBody>
      </p:sp>
      <p:sp>
        <p:nvSpPr>
          <p:cNvPr id="109" name="TextBox 145"/>
          <p:cNvSpPr txBox="1">
            <a:spLocks noChangeArrowheads="1"/>
          </p:cNvSpPr>
          <p:nvPr/>
        </p:nvSpPr>
        <p:spPr bwMode="auto">
          <a:xfrm>
            <a:off x="2765408" y="3907611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St. Paul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10" y="87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295400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Geography</a:t>
            </a:r>
          </a:p>
          <a:p>
            <a:pPr marL="285750" indent="-285750">
              <a:buFontTx/>
              <a:buChar char="-"/>
            </a:pPr>
            <a:r>
              <a:rPr lang="en-US" dirty="0"/>
              <a:t>Weather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Seasons</a:t>
            </a:r>
          </a:p>
        </p:txBody>
      </p:sp>
      <p:sp>
        <p:nvSpPr>
          <p:cNvPr id="10" name="Oval 9"/>
          <p:cNvSpPr/>
          <p:nvPr/>
        </p:nvSpPr>
        <p:spPr>
          <a:xfrm>
            <a:off x="214255" y="1088744"/>
            <a:ext cx="1984412" cy="19813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Overboard   </a:t>
            </a:r>
          </a:p>
          <a:p>
            <a:pPr algn="ctr"/>
            <a:endParaRPr lang="en-US" sz="12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4738540" y="4038580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7988674" y="4200049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3126461" y="4200049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3004540" y="4890925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5201" y="1687124"/>
            <a:ext cx="1835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</a:rPr>
              <a:t>Vessel Disaster / Capsizing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325" y="2209800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92D050"/>
                </a:solidFill>
              </a:rPr>
              <a:t>Onboard Accident / Fire</a:t>
            </a:r>
          </a:p>
        </p:txBody>
      </p:sp>
      <p:sp>
        <p:nvSpPr>
          <p:cNvPr id="106" name="Flowchart: Connector 105"/>
          <p:cNvSpPr/>
          <p:nvPr/>
        </p:nvSpPr>
        <p:spPr>
          <a:xfrm>
            <a:off x="3146408" y="5236363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4925228" y="4640941"/>
            <a:ext cx="182880" cy="18288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4" name="Flowchart: Connector 113"/>
          <p:cNvSpPr/>
          <p:nvPr/>
        </p:nvSpPr>
        <p:spPr>
          <a:xfrm>
            <a:off x="4697302" y="4133352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6141147" y="3429000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4038600" y="2572053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4423" y="2490633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33CC"/>
                </a:solidFill>
              </a:rPr>
              <a:t>Dive Harvest</a:t>
            </a:r>
          </a:p>
        </p:txBody>
      </p:sp>
      <p:sp>
        <p:nvSpPr>
          <p:cNvPr id="117" name="Flowchart: Connector 116"/>
          <p:cNvSpPr/>
          <p:nvPr/>
        </p:nvSpPr>
        <p:spPr>
          <a:xfrm>
            <a:off x="8574885" y="4578169"/>
            <a:ext cx="91440" cy="91440"/>
          </a:xfrm>
          <a:prstGeom prst="flowChartConnec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/>
          <p:nvPr/>
        </p:nvSpPr>
        <p:spPr>
          <a:xfrm>
            <a:off x="8701587" y="4642812"/>
            <a:ext cx="91440" cy="91440"/>
          </a:xfrm>
          <a:prstGeom prst="flowChartConnec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3156940" y="5043325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/>
          <p:cNvSpPr/>
          <p:nvPr/>
        </p:nvSpPr>
        <p:spPr>
          <a:xfrm>
            <a:off x="4515541" y="397693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>
            <a:off x="3500669" y="484520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/>
          <p:nvPr/>
        </p:nvSpPr>
        <p:spPr>
          <a:xfrm>
            <a:off x="5496607" y="4295479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/>
          <p:nvPr/>
        </p:nvSpPr>
        <p:spPr>
          <a:xfrm>
            <a:off x="4788742" y="4206199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/>
          <p:nvPr/>
        </p:nvSpPr>
        <p:spPr>
          <a:xfrm>
            <a:off x="5578485" y="394811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24"/>
          <p:cNvSpPr/>
          <p:nvPr/>
        </p:nvSpPr>
        <p:spPr>
          <a:xfrm>
            <a:off x="2929972" y="4297639"/>
            <a:ext cx="182880" cy="18288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6" name="Flowchart: Connector 125"/>
          <p:cNvSpPr/>
          <p:nvPr/>
        </p:nvSpPr>
        <p:spPr>
          <a:xfrm>
            <a:off x="6424556" y="349376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26"/>
          <p:cNvSpPr/>
          <p:nvPr/>
        </p:nvSpPr>
        <p:spPr>
          <a:xfrm>
            <a:off x="5594951" y="4272193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27"/>
          <p:cNvSpPr/>
          <p:nvPr/>
        </p:nvSpPr>
        <p:spPr>
          <a:xfrm>
            <a:off x="5647575" y="4341199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/>
          <p:cNvSpPr/>
          <p:nvPr/>
        </p:nvSpPr>
        <p:spPr>
          <a:xfrm>
            <a:off x="4733447" y="4245769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/>
          <p:cNvSpPr/>
          <p:nvPr/>
        </p:nvSpPr>
        <p:spPr>
          <a:xfrm>
            <a:off x="5523700" y="4413545"/>
            <a:ext cx="91440" cy="91440"/>
          </a:xfrm>
          <a:prstGeom prst="flowChartConnec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30"/>
          <p:cNvSpPr/>
          <p:nvPr/>
        </p:nvSpPr>
        <p:spPr>
          <a:xfrm>
            <a:off x="8104435" y="382310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Connector 131"/>
          <p:cNvSpPr/>
          <p:nvPr/>
        </p:nvSpPr>
        <p:spPr>
          <a:xfrm>
            <a:off x="8832565" y="4649820"/>
            <a:ext cx="91440" cy="91440"/>
          </a:xfrm>
          <a:prstGeom prst="flowChartConnec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132"/>
          <p:cNvSpPr/>
          <p:nvPr/>
        </p:nvSpPr>
        <p:spPr>
          <a:xfrm>
            <a:off x="3409229" y="4915881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133"/>
          <p:cNvSpPr/>
          <p:nvPr/>
        </p:nvSpPr>
        <p:spPr>
          <a:xfrm>
            <a:off x="3546389" y="5099202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134"/>
          <p:cNvSpPr/>
          <p:nvPr/>
        </p:nvSpPr>
        <p:spPr>
          <a:xfrm>
            <a:off x="5640671" y="4200049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/>
          <p:cNvSpPr/>
          <p:nvPr/>
        </p:nvSpPr>
        <p:spPr>
          <a:xfrm>
            <a:off x="4800600" y="4359161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138"/>
          <p:cNvSpPr/>
          <p:nvPr/>
        </p:nvSpPr>
        <p:spPr>
          <a:xfrm>
            <a:off x="4718535" y="4398731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39"/>
          <p:cNvSpPr/>
          <p:nvPr/>
        </p:nvSpPr>
        <p:spPr>
          <a:xfrm>
            <a:off x="4424101" y="489092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140"/>
          <p:cNvSpPr/>
          <p:nvPr/>
        </p:nvSpPr>
        <p:spPr>
          <a:xfrm>
            <a:off x="6237131" y="338425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141"/>
          <p:cNvSpPr/>
          <p:nvPr/>
        </p:nvSpPr>
        <p:spPr>
          <a:xfrm>
            <a:off x="7942954" y="3645672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142"/>
          <p:cNvSpPr/>
          <p:nvPr/>
        </p:nvSpPr>
        <p:spPr>
          <a:xfrm>
            <a:off x="5186785" y="4649820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/>
          <p:cNvSpPr/>
          <p:nvPr/>
        </p:nvSpPr>
        <p:spPr>
          <a:xfrm>
            <a:off x="4040860" y="504332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5"/>
          <p:cNvSpPr/>
          <p:nvPr/>
        </p:nvSpPr>
        <p:spPr>
          <a:xfrm>
            <a:off x="6490465" y="355147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146"/>
          <p:cNvSpPr/>
          <p:nvPr/>
        </p:nvSpPr>
        <p:spPr>
          <a:xfrm>
            <a:off x="7936249" y="3860835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47"/>
          <p:cNvSpPr/>
          <p:nvPr/>
        </p:nvSpPr>
        <p:spPr>
          <a:xfrm>
            <a:off x="8058715" y="4180714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148"/>
          <p:cNvSpPr/>
          <p:nvPr/>
        </p:nvSpPr>
        <p:spPr>
          <a:xfrm>
            <a:off x="5686391" y="3645672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49"/>
          <p:cNvSpPr/>
          <p:nvPr/>
        </p:nvSpPr>
        <p:spPr>
          <a:xfrm>
            <a:off x="4887712" y="4147183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150"/>
          <p:cNvSpPr/>
          <p:nvPr/>
        </p:nvSpPr>
        <p:spPr>
          <a:xfrm>
            <a:off x="8161380" y="3948115"/>
            <a:ext cx="91440" cy="91440"/>
          </a:xfrm>
          <a:prstGeom prst="flowChartConnec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/>
          <p:cNvSpPr/>
          <p:nvPr/>
        </p:nvSpPr>
        <p:spPr>
          <a:xfrm>
            <a:off x="2554131" y="4815831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152"/>
          <p:cNvSpPr/>
          <p:nvPr/>
        </p:nvSpPr>
        <p:spPr>
          <a:xfrm>
            <a:off x="3212317" y="4780050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/>
          <p:cNvSpPr/>
          <p:nvPr/>
        </p:nvSpPr>
        <p:spPr>
          <a:xfrm>
            <a:off x="4459082" y="3957664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154"/>
          <p:cNvSpPr/>
          <p:nvPr/>
        </p:nvSpPr>
        <p:spPr>
          <a:xfrm>
            <a:off x="8006091" y="3760717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155"/>
          <p:cNvSpPr/>
          <p:nvPr/>
        </p:nvSpPr>
        <p:spPr>
          <a:xfrm>
            <a:off x="5721712" y="4245769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156"/>
          <p:cNvSpPr/>
          <p:nvPr/>
        </p:nvSpPr>
        <p:spPr>
          <a:xfrm>
            <a:off x="8685225" y="4510947"/>
            <a:ext cx="91440" cy="91440"/>
          </a:xfrm>
          <a:prstGeom prst="flowChartConnec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157"/>
          <p:cNvSpPr/>
          <p:nvPr/>
        </p:nvSpPr>
        <p:spPr>
          <a:xfrm>
            <a:off x="3300742" y="5034047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158"/>
          <p:cNvSpPr/>
          <p:nvPr/>
        </p:nvSpPr>
        <p:spPr>
          <a:xfrm>
            <a:off x="5496607" y="3574886"/>
            <a:ext cx="182880" cy="18288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0" name="Flowchart: Connector 159"/>
          <p:cNvSpPr/>
          <p:nvPr/>
        </p:nvSpPr>
        <p:spPr>
          <a:xfrm>
            <a:off x="7328082" y="3666326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160"/>
          <p:cNvSpPr/>
          <p:nvPr/>
        </p:nvSpPr>
        <p:spPr>
          <a:xfrm>
            <a:off x="7371542" y="3740966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/>
          <p:cNvSpPr/>
          <p:nvPr/>
        </p:nvSpPr>
        <p:spPr>
          <a:xfrm>
            <a:off x="4225931" y="3466491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/>
          <p:cNvSpPr/>
          <p:nvPr/>
        </p:nvSpPr>
        <p:spPr>
          <a:xfrm>
            <a:off x="4175885" y="2617773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3159233-3300-BB4E-B0D8-77810DBCCE97}"/>
              </a:ext>
            </a:extLst>
          </p:cNvPr>
          <p:cNvSpPr/>
          <p:nvPr/>
        </p:nvSpPr>
        <p:spPr>
          <a:xfrm>
            <a:off x="3278861" y="4352449"/>
            <a:ext cx="91440" cy="9144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2831BA0-FBC3-483E-D594-5BC8101ACF79}"/>
              </a:ext>
            </a:extLst>
          </p:cNvPr>
          <p:cNvSpPr/>
          <p:nvPr/>
        </p:nvSpPr>
        <p:spPr>
          <a:xfrm>
            <a:off x="8271485" y="3989170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83A2E-8AC2-33E8-FC22-3701D4D5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049274"/>
            <a:ext cx="7879842" cy="761238"/>
          </a:xfrm>
        </p:spPr>
        <p:txBody>
          <a:bodyPr anchor="b">
            <a:normAutofit/>
          </a:bodyPr>
          <a:lstStyle/>
          <a:p>
            <a:pPr algn="ctr"/>
            <a:r>
              <a:rPr lang="en-US" sz="2325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FATALITIES IN ALASKA BY DECADE 1990-2023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5" y="2083127"/>
            <a:ext cx="78386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010882"/>
            <a:ext cx="1405093" cy="82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6B8E33-D4BB-EB59-903F-CD3AF2E9B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616330"/>
              </p:ext>
            </p:extLst>
          </p:nvPr>
        </p:nvGraphicFramePr>
        <p:xfrm>
          <a:off x="764087" y="2093242"/>
          <a:ext cx="7886700" cy="445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278766-949B-973D-2C4E-08CEA24BD989}"/>
              </a:ext>
            </a:extLst>
          </p:cNvPr>
          <p:cNvSpPr txBox="1"/>
          <p:nvPr/>
        </p:nvSpPr>
        <p:spPr>
          <a:xfrm>
            <a:off x="4844214" y="2173439"/>
            <a:ext cx="3666565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u="sng" dirty="0">
                <a:solidFill>
                  <a:srgbClr val="44546A"/>
                </a:solidFill>
                <a:latin typeface="Calibri" panose="020F0502020204030204"/>
                <a:cs typeface="+mn-cs"/>
              </a:rPr>
              <a:t>Significant Dates: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Sep 1991 – CFVS Act/Regulations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Mar 1995 – Halibut/Sablefish IFQ’s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Oct 1999 - Bering Sea Crab Stability Compliance Checks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 Oct 2005 – BSAI Crab Rationalization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2006 –Alternate Compliance Safety Agreement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Oct 2015 – USCG Mandatory Dockside Exams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44546A"/>
                </a:solidFill>
                <a:latin typeface="Calibri" panose="020F0502020204030204"/>
                <a:cs typeface="+mn-cs"/>
              </a:rPr>
              <a:t>2022 – Increased Focus on Stability</a:t>
            </a:r>
          </a:p>
        </p:txBody>
      </p:sp>
    </p:spTree>
    <p:extLst>
      <p:ext uri="{BB962C8B-B14F-4D97-AF65-F5344CB8AC3E}">
        <p14:creationId xmlns:p14="http://schemas.microsoft.com/office/powerpoint/2010/main" val="72841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83A2E-8AC2-33E8-FC22-3701D4D5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6" y="1277911"/>
            <a:ext cx="7346729" cy="83578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FATALITY RATE PER 10,000 VESSELS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922F0-ACB7-EF24-CD94-0FE1FBB64D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926" y="2812175"/>
            <a:ext cx="4371196" cy="276791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7EA28BE-9D4C-AA01-949B-37F528742C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048" y="2812174"/>
            <a:ext cx="4371196" cy="18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AK- NOMOLIES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ACSA</a:t>
            </a:r>
          </a:p>
          <a:p>
            <a:r>
              <a:rPr lang="en-US" dirty="0"/>
              <a:t>Fish Tender Barges</a:t>
            </a:r>
          </a:p>
          <a:p>
            <a:r>
              <a:rPr lang="en-US" dirty="0"/>
              <a:t>Infant Immersion Suit Non-Enforcement</a:t>
            </a:r>
          </a:p>
          <a:p>
            <a:r>
              <a:rPr lang="en-US" dirty="0"/>
              <a:t>SEAK Survival Craft Exemption</a:t>
            </a:r>
          </a:p>
          <a:p>
            <a:r>
              <a:rPr lang="en-US" dirty="0"/>
              <a:t>SEAK Mandatory Exam Exemption (inside)</a:t>
            </a:r>
          </a:p>
          <a:p>
            <a:r>
              <a:rPr lang="en-US" dirty="0"/>
              <a:t>Fleet Exemptions (set net, Bristol Bay etc..)</a:t>
            </a:r>
          </a:p>
          <a:p>
            <a:r>
              <a:rPr lang="en-US" dirty="0"/>
              <a:t>“Dude Fishing”</a:t>
            </a:r>
          </a:p>
          <a:p>
            <a:r>
              <a:rPr lang="en-US" dirty="0"/>
              <a:t>Pot Weighing / Stability Compliance Checks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2060953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7" y="8382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ALASKA COMMERCIAL FISHING INDUSTRY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87793"/>
            <a:ext cx="4038600" cy="4525963"/>
          </a:xfrm>
        </p:spPr>
        <p:txBody>
          <a:bodyPr/>
          <a:lstStyle/>
          <a:p>
            <a:r>
              <a:rPr lang="en-US" dirty="0"/>
              <a:t>Approx. 8500 permitted commercial fishing vessels</a:t>
            </a:r>
          </a:p>
          <a:p>
            <a:r>
              <a:rPr lang="en-US" dirty="0"/>
              <a:t>Employing 30,000 fishermen and 26,000 processors</a:t>
            </a:r>
          </a:p>
          <a:p>
            <a:r>
              <a:rPr lang="en-US" dirty="0"/>
              <a:t>$2.1 Billion annual labor income</a:t>
            </a:r>
          </a:p>
          <a:p>
            <a:r>
              <a:rPr lang="en-US" dirty="0"/>
              <a:t>$5.6 Billion in total economic activity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3084196"/>
              </p:ext>
            </p:extLst>
          </p:nvPr>
        </p:nvGraphicFramePr>
        <p:xfrm>
          <a:off x="4648200" y="1687513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-17929"/>
            <a:ext cx="838200" cy="8382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d17logo.gif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063" r="8234" b="8234"/>
          <a:stretch>
            <a:fillRect/>
          </a:stretch>
        </p:blipFill>
        <p:spPr bwMode="auto">
          <a:xfrm>
            <a:off x="8337176" y="0"/>
            <a:ext cx="838200" cy="838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5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UPCOMING EVENTS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Immersion Suit Study w/NIOSH</a:t>
            </a:r>
          </a:p>
          <a:p>
            <a:r>
              <a:rPr lang="en-US" dirty="0"/>
              <a:t>Fish Tender / Load line Issue </a:t>
            </a:r>
          </a:p>
          <a:p>
            <a:r>
              <a:rPr lang="en-US" dirty="0"/>
              <a:t>Inspected Fish Tender Barges</a:t>
            </a:r>
          </a:p>
          <a:p>
            <a:r>
              <a:rPr lang="en-US" dirty="0"/>
              <a:t>ADFG MOA Implementation</a:t>
            </a:r>
          </a:p>
          <a:p>
            <a:r>
              <a:rPr lang="en-US" dirty="0"/>
              <a:t>Kodiak COMFISH (Apr 2024)</a:t>
            </a:r>
          </a:p>
          <a:p>
            <a:r>
              <a:rPr lang="en-US" dirty="0"/>
              <a:t>Industry Day (May 2024, Homer, AK.)</a:t>
            </a:r>
          </a:p>
          <a:p>
            <a:r>
              <a:rPr lang="en-US" dirty="0"/>
              <a:t>MSD Dutch Harbor training trip (Aug 2024)</a:t>
            </a:r>
          </a:p>
          <a:p>
            <a:r>
              <a:rPr lang="en-US" dirty="0"/>
              <a:t>Annual CFVS Training Academy (Sep 2024)</a:t>
            </a:r>
          </a:p>
          <a:p>
            <a:r>
              <a:rPr lang="en-US" dirty="0"/>
              <a:t>Bering Sea Crab Stability Outreach (Oct 2024)</a:t>
            </a:r>
          </a:p>
          <a:p>
            <a:r>
              <a:rPr lang="en-US" dirty="0"/>
              <a:t>Pacific Marine Expo (Nov 2024)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17638"/>
            <a:ext cx="1907060" cy="1270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925" y="2370875"/>
            <a:ext cx="1270101" cy="12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6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BFC5F5ECD5748BF8FF16FBD2F79C0" ma:contentTypeVersion="6" ma:contentTypeDescription="Create a new document." ma:contentTypeScope="" ma:versionID="49431d950a24bcd504a415a4a2d68cbd">
  <xsd:schema xmlns:xsd="http://www.w3.org/2001/XMLSchema" xmlns:xs="http://www.w3.org/2001/XMLSchema" xmlns:p="http://schemas.microsoft.com/office/2006/metadata/properties" xmlns:ns2="63851890-fe38-4e48-be11-61098057652e" xmlns:ns3="a437fcbb-dcbb-4d48-bdff-bfab6180e455" targetNamespace="http://schemas.microsoft.com/office/2006/metadata/properties" ma:root="true" ma:fieldsID="df642c9d86fbc3ea2a8ca01a6698e3b9" ns2:_="" ns3:_="">
    <xsd:import namespace="63851890-fe38-4e48-be11-61098057652e"/>
    <xsd:import namespace="a437fcbb-dcbb-4d48-bdff-bfab6180e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51890-fe38-4e48-be11-610980576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fcbb-dcbb-4d48-bdff-bfab6180e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9F75D-0B9F-4345-A650-80B1AD98F7F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74cc261-c897-4895-b0d0-b909fd60a7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19F79F-B0DF-4DF4-AB34-3D1F95CF9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8DDF3-BFC3-4601-A78A-73155FEF96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826</Words>
  <Application>Microsoft Office PowerPoint</Application>
  <PresentationFormat>On-screen Show (4:3)</PresentationFormat>
  <Paragraphs>198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Apex</vt:lpstr>
      <vt:lpstr>Office Theme</vt:lpstr>
      <vt:lpstr>  USCG DISTRICT 17 COMMERCIAL FISHING VESSEL SAFETY OVERVIEW</vt:lpstr>
      <vt:lpstr>PowerPoint Presentation</vt:lpstr>
      <vt:lpstr>PowerPoint Presentation</vt:lpstr>
      <vt:lpstr>PowerPoint Presentation</vt:lpstr>
      <vt:lpstr>OPERATIONAL FATALITIES IN ALASKA BY DECADE 1990-2023</vt:lpstr>
      <vt:lpstr>OPERATIONAL FATALITY RATE PER 10,000 VESSELS</vt:lpstr>
      <vt:lpstr>AK- NOMOLIES</vt:lpstr>
      <vt:lpstr> ALASKA COMMERCIAL FISHING INDUSTRY</vt:lpstr>
      <vt:lpstr>SOME UPCOMING EVENTS</vt:lpstr>
      <vt:lpstr>USCG DISTRICT 17 CFVS TRAINING / INDUSTRY ENGAGEMENT</vt:lpstr>
      <vt:lpstr>Deliverables</vt:lpstr>
      <vt:lpstr>         Questions??</vt:lpstr>
    </vt:vector>
  </TitlesOfParts>
  <Company>United States Coast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TEPauser</dc:creator>
  <cp:lastModifiedBy>Wilwert, Anthony S CIV USCG D17 (USA)</cp:lastModifiedBy>
  <cp:revision>129</cp:revision>
  <cp:lastPrinted>2021-07-14T21:46:05Z</cp:lastPrinted>
  <dcterms:created xsi:type="dcterms:W3CDTF">2012-02-22T22:26:39Z</dcterms:created>
  <dcterms:modified xsi:type="dcterms:W3CDTF">2024-04-02T18:29:07Z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0x010100534BFC5F5ECD5748BF8FF16FBD2F79C0</vt:lpwstr>
  </property>
</Properties>
</file>